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1113" r:id="rId5"/>
    <p:sldId id="972" r:id="rId6"/>
    <p:sldId id="928" r:id="rId7"/>
    <p:sldId id="1114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8"/>
    <p:restoredTop sz="96327"/>
  </p:normalViewPr>
  <p:slideViewPr>
    <p:cSldViewPr snapToGrid="0">
      <p:cViewPr varScale="1">
        <p:scale>
          <a:sx n="250" d="100"/>
          <a:sy n="250" d="100"/>
        </p:scale>
        <p:origin x="168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2571-2C2F-F340-A3C4-A338D22DB373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64E97-0E41-DC49-B826-8B06359B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24BB-344D-1E7C-CDC7-E434A1B62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A6A34-C6A5-AC11-B0EA-0B1A9F76C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F6FCA-A3C1-B589-DDB9-F46FCE30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74FE-BFBF-EE89-607A-B55A34D6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F4A56-22FE-2E8B-A531-F43AFE7A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7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26AB-1CAB-849D-E718-E1B8FF8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BDA2A-BBAF-2A62-F5F4-09E834980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C8ED-ED1D-16E0-D087-DB1FDFFE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F804F-8D10-B9C7-C3A8-EBA29A70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31A7-E2BD-9675-13AF-B48E63D3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B0F8D-6D5B-91DC-35FF-3A13C3465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4F74A-C6B1-7952-E3A5-752EAE24E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D339-AF38-A542-F98C-4E584753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E7B52-3445-00E2-FD61-62FDB8D9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F6D5-AEED-76C1-003D-7759A40A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5082-932F-186F-2BA2-672ACB12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00F0-0009-B0EC-6A86-AF496FA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76F1D-FFCC-7E66-315A-F4DD54C3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2672-2E1B-A0B9-987A-D5F6CDBD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DB94-F7FD-58A5-256D-5D900EF8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6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7F2C-6545-8F3A-9B3B-6FA0E3A2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9C803-0C62-3837-8002-5A128AB59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5D631-18A8-D405-6157-934F8BB5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1A0FF-5DC2-4131-9604-33D67132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D6FAB-C3C5-9DD9-1275-9C286DEA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8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ABB9-512D-C2F0-679F-DAE3F81E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3EAA-40AB-3823-54AA-7E1EC95A5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8275A-C3C2-6DC8-C807-B40D1664D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C4F42-F69E-2050-C7DE-03108B86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B6D61-1B87-D45F-7C8C-972C6C68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03F1-DF66-4C1F-0379-CC49C0B5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2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162D-5CDA-D47A-679D-95604150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326F-F257-8A03-15AF-6B2AFB6F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4EC1C-DBB7-11E0-8F86-A7DA90D92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BDE82-F91F-1818-4087-EB47C8CB6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BD9E1-15BA-4821-C58E-752B31DA2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6A9F3-2A63-1E1E-3DA8-22F301CB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D16D0-4C17-9291-3BF4-9552CAFE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EA5AF-8477-606A-5D4D-4DBC177B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5634-7882-D04F-A8CA-B1761C51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B4E9-F0FC-7316-CC0E-5E961FBF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DCB19-4D70-F4C0-F762-33B9D32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7D2B0-7D3A-3263-92D6-970FF215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0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D755E-476E-085D-F1B3-AA7F2B78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1872B-073F-1046-DE69-AD55724C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68FB1-52C2-CAFE-A055-5DC10DE5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C7A9-362E-4CC2-729B-EAA251C1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8CB3-E4C9-A3D6-6A02-B86AB31D5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AE272-162C-8218-6D6E-517F0DC85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35548-E31A-58C9-E188-B360AC63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BF62B-9A4C-1C69-B28E-5095F8D9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5CD5-DF87-22A5-49D9-3F99F0D0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6D5C-8863-3BA0-FA0B-3F798D7E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985AB-4F00-4040-7C68-A132B2BC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9E25D-24EA-C668-160A-F9889465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AD313-57F1-2DE5-BDC2-FD5C04CB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E8B27-4E57-F47F-CC66-2517DE6E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4F835-F1EC-3A45-60F2-A9DF8B4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66699-DA01-9EFE-ED08-4313FE8C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3337E-ADEE-5027-D7A9-6365BAA89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59D91-8184-5A2F-1D49-C36671FC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20022-2D2F-1A43-B2BA-659FFE1D7A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F8B6-3EA8-4944-5BFA-4D22E4603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B2DF-D60B-71A3-C8FB-1667FFF62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DC02C-3F19-7A4C-A0E9-C90DFC94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E65-85EE-37C1-A3CE-395EC9907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Impact of Large Language Models (LLMs) on MT: </a:t>
            </a:r>
            <a:br>
              <a:rPr lang="en-US" dirty="0"/>
            </a:br>
            <a:r>
              <a:rPr lang="en-US" dirty="0"/>
              <a:t>A European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3D98-E6BB-0519-9615-F4CCBC2CB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 err="1"/>
              <a:t>k.church@northeastern.edu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9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from an Ugly American…</a:t>
            </a:r>
            <a:br>
              <a:rPr lang="en-US" dirty="0"/>
            </a:br>
            <a:r>
              <a:rPr lang="en-US" dirty="0"/>
              <a:t>(The Good, the Bad and the Ugly)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1231-0B5E-B68B-327C-C3899DA6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meeting reminds me of a meeting in Paris in 1995</a:t>
            </a:r>
          </a:p>
          <a:p>
            <a:pPr lvl="1"/>
            <a:r>
              <a:rPr lang="en-US" dirty="0"/>
              <a:t>Comparing NLP funding in America with European Community</a:t>
            </a:r>
          </a:p>
          <a:p>
            <a:pPr lvl="2"/>
            <a:r>
              <a:rPr lang="en-US" dirty="0"/>
              <a:t>America: funding </a:t>
            </a:r>
            <a:r>
              <a:rPr lang="en-US" dirty="0">
                <a:sym typeface="Wingdings" pitchFamily="2" charset="2"/>
              </a:rPr>
              <a:t> defense</a:t>
            </a:r>
          </a:p>
          <a:p>
            <a:pPr lvl="2"/>
            <a:r>
              <a:rPr lang="en-US" dirty="0">
                <a:sym typeface="Wingdings" pitchFamily="2" charset="2"/>
              </a:rPr>
              <a:t>Europe: funding  community</a:t>
            </a:r>
            <a:endParaRPr lang="en-US" dirty="0"/>
          </a:p>
          <a:p>
            <a:r>
              <a:rPr lang="en-US" dirty="0"/>
              <a:t>At that time, there were concerns about web</a:t>
            </a:r>
          </a:p>
          <a:p>
            <a:pPr lvl="1"/>
            <a:r>
              <a:rPr lang="en-US" dirty="0"/>
              <a:t>Would WWW be bad for French?</a:t>
            </a:r>
          </a:p>
          <a:p>
            <a:r>
              <a:rPr lang="en-US" dirty="0"/>
              <a:t>In retrospect,</a:t>
            </a:r>
          </a:p>
          <a:p>
            <a:pPr lvl="1"/>
            <a:r>
              <a:rPr lang="en-US" dirty="0"/>
              <a:t>Web has been good for languages, big and small</a:t>
            </a:r>
          </a:p>
          <a:p>
            <a:r>
              <a:rPr lang="en-US" dirty="0"/>
              <a:t>In general,</a:t>
            </a:r>
          </a:p>
          <a:p>
            <a:pPr lvl="1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 (for better and for worse)</a:t>
            </a:r>
            <a:endParaRPr lang="en-US" dirty="0"/>
          </a:p>
          <a:p>
            <a:r>
              <a:rPr lang="en-US" dirty="0"/>
              <a:t>Tech has upsides and downsides (and worse)</a:t>
            </a:r>
          </a:p>
        </p:txBody>
      </p:sp>
      <p:pic>
        <p:nvPicPr>
          <p:cNvPr id="5" name="Picture 4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DBF369D-37BD-2ABF-6311-F82F40D6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4" y="2916646"/>
            <a:ext cx="4791039" cy="3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Mechanism behind Oscillation:</a:t>
            </a:r>
            <a:br>
              <a:rPr lang="en-US" sz="3600" dirty="0"/>
            </a:br>
            <a:r>
              <a:rPr lang="en-US" sz="3600" dirty="0"/>
              <a:t>Grandparents and grandchildren have a natural alliance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PMI, Word2Vec, BERT</a:t>
            </a:r>
          </a:p>
          <a:p>
            <a:pPr lvl="3">
              <a:buSzPct val="64285"/>
            </a:pPr>
            <a:r>
              <a:rPr lang="en-US" dirty="0"/>
              <a:t>No ``hard’’ stuff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(``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’’ Stuff)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Truth: logic, 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(Gricean Maxims)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B429E6D1-CA5E-3AE3-1750-3F81F6A8310E}"/>
              </a:ext>
            </a:extLst>
          </p:cNvPr>
          <p:cNvSpPr/>
          <p:nvPr/>
        </p:nvSpPr>
        <p:spPr>
          <a:xfrm>
            <a:off x="11285159" y="918018"/>
            <a:ext cx="947049" cy="379462"/>
          </a:xfrm>
          <a:prstGeom prst="wedgeRoundRectCallout">
            <a:avLst>
              <a:gd name="adj1" fmla="val -50182"/>
              <a:gd name="adj2" fmla="val -1753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2DC0FDDE-DA85-DBAC-2920-2DDD4BF0AEAE}"/>
              </a:ext>
            </a:extLst>
          </p:cNvPr>
          <p:cNvSpPr/>
          <p:nvPr/>
        </p:nvSpPr>
        <p:spPr>
          <a:xfrm>
            <a:off x="8245311" y="136525"/>
            <a:ext cx="947049" cy="379462"/>
          </a:xfrm>
          <a:prstGeom prst="wedgeRoundRectCallout">
            <a:avLst>
              <a:gd name="adj1" fmla="val 155864"/>
              <a:gd name="adj2" fmla="val 2964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6D2CC8E-6899-8362-28A8-1688B45D005A}"/>
              </a:ext>
            </a:extLst>
          </p:cNvPr>
          <p:cNvSpPr/>
          <p:nvPr/>
        </p:nvSpPr>
        <p:spPr>
          <a:xfrm>
            <a:off x="11211910" y="2033270"/>
            <a:ext cx="947049" cy="379462"/>
          </a:xfrm>
          <a:prstGeom prst="wedgeRoundRectCallout">
            <a:avLst>
              <a:gd name="adj1" fmla="val -80044"/>
              <a:gd name="adj2" fmla="val -12065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Hard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807</Words>
  <Application>Microsoft Macintosh PowerPoint</Application>
  <PresentationFormat>Widescreen</PresentationFormat>
  <Paragraphs>133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 The Impact of Large Language Models (LLMs) on MT:  A European view</vt:lpstr>
      <vt:lpstr>Disclaimer from an Ugly American… (The Good, the Bad and the Ugly)</vt:lpstr>
      <vt:lpstr>Ugly: Responsible AI</vt:lpstr>
      <vt:lpstr>Hallucinations</vt:lpstr>
      <vt:lpstr>Mechanism behind Oscillation: Grandparents and grandchildren have a natural alliance</vt:lpstr>
      <vt:lpstr>Winter is Coming</vt:lpstr>
      <vt:lpstr>Large Language Models (LLMs) Strengths (1950s/1990s); Weaknesses (1970s)</vt:lpstr>
      <vt:lpstr>Positive Opportunities for Machine Translation</vt:lpstr>
      <vt:lpstr>Mismatch Between Translators &amp; Engineers: Technical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Impact of Large Language Models (LLMs) on MT:  A European view</dc:title>
  <dc:creator>Kenneth Church</dc:creator>
  <cp:lastModifiedBy>Kenneth Church</cp:lastModifiedBy>
  <cp:revision>27</cp:revision>
  <dcterms:created xsi:type="dcterms:W3CDTF">2023-06-08T00:40:28Z</dcterms:created>
  <dcterms:modified xsi:type="dcterms:W3CDTF">2023-06-08T13:29:39Z</dcterms:modified>
</cp:coreProperties>
</file>